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99" r:id="rId2"/>
    <p:sldId id="309" r:id="rId3"/>
    <p:sldId id="310" r:id="rId4"/>
    <p:sldId id="278" r:id="rId5"/>
    <p:sldId id="301" r:id="rId6"/>
    <p:sldId id="312" r:id="rId7"/>
    <p:sldId id="305" r:id="rId8"/>
    <p:sldId id="306" r:id="rId9"/>
    <p:sldId id="307" r:id="rId10"/>
    <p:sldId id="311" r:id="rId11"/>
    <p:sldId id="308" r:id="rId12"/>
    <p:sldId id="275" r:id="rId13"/>
    <p:sldId id="304" r:id="rId14"/>
    <p:sldId id="313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018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7023E-D4A7-4D7F-A336-69C3AF2BB296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0F550-1D72-4971-84DF-3DBF4BE94D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15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0F550-1D72-4971-84DF-3DBF4BE94D2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38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0F550-1D72-4971-84DF-3DBF4BE94D2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37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0F550-1D72-4971-84DF-3DBF4BE94D2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53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0F550-1D72-4971-84DF-3DBF4BE94D2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36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0F550-1D72-4971-84DF-3DBF4BE94D2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972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0F550-1D72-4971-84DF-3DBF4BE94D2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93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0F550-1D72-4971-84DF-3DBF4BE94D2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11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0F550-1D72-4971-84DF-3DBF4BE94D2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03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0F550-1D72-4971-84DF-3DBF4BE94D2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50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0F550-1D72-4971-84DF-3DBF4BE94D2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23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0F550-1D72-4971-84DF-3DBF4BE94D2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14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0F550-1D72-4971-84DF-3DBF4BE94D2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51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0F550-1D72-4971-84DF-3DBF4BE94D2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82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0F550-1D72-4971-84DF-3DBF4BE94D2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18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0F550-1D72-4971-84DF-3DBF4BE94D2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86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5FE5-0781-4AD6-BA14-3F63D30C96AF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E9AB32B-D348-4B5C-93BF-6EED644D9D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5FE5-0781-4AD6-BA14-3F63D30C96AF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B32B-D348-4B5C-93BF-6EED644D9D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5FE5-0781-4AD6-BA14-3F63D30C96AF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B32B-D348-4B5C-93BF-6EED644D9D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5FE5-0781-4AD6-BA14-3F63D30C96AF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E9AB32B-D348-4B5C-93BF-6EED644D9D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5FE5-0781-4AD6-BA14-3F63D30C96AF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B32B-D348-4B5C-93BF-6EED644D9D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5FE5-0781-4AD6-BA14-3F63D30C96AF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B32B-D348-4B5C-93BF-6EED644D9D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5FE5-0781-4AD6-BA14-3F63D30C96AF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E9AB32B-D348-4B5C-93BF-6EED644D9D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5FE5-0781-4AD6-BA14-3F63D30C96AF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B32B-D348-4B5C-93BF-6EED644D9D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5FE5-0781-4AD6-BA14-3F63D30C96AF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B32B-D348-4B5C-93BF-6EED644D9D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5FE5-0781-4AD6-BA14-3F63D30C96AF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B32B-D348-4B5C-93BF-6EED644D9D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5FE5-0781-4AD6-BA14-3F63D30C96AF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B32B-D348-4B5C-93BF-6EED644D9D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9FF5FE5-0781-4AD6-BA14-3F63D30C96AF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E9AB32B-D348-4B5C-93BF-6EED644D9D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Local Government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Earlham High School Government </a:t>
            </a:r>
            <a:r>
              <a:rPr lang="en-US" dirty="0" smtClean="0"/>
              <a:t>II Class </a:t>
            </a:r>
            <a:r>
              <a:rPr lang="en-US" dirty="0"/>
              <a:t>| </a:t>
            </a:r>
            <a:r>
              <a:rPr lang="en-US" dirty="0" smtClean="0"/>
              <a:t>March 19, 2015</a:t>
            </a:r>
            <a:endParaRPr lang="en-US" dirty="0"/>
          </a:p>
        </p:txBody>
      </p:sp>
      <p:pic>
        <p:nvPicPr>
          <p:cNvPr id="7170" name="Picture 2" descr="C:\Users\dterry\AppData\Local\Microsoft\Windows\Temporary Internet Files\Content.Outlook\A1LZTKXY\photo (8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17"/>
          <a:stretch/>
        </p:blipFill>
        <p:spPr bwMode="auto">
          <a:xfrm rot="5400000">
            <a:off x="4634899" y="-288127"/>
            <a:ext cx="3746096" cy="4779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26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 Budget – Levy rates</a:t>
            </a:r>
            <a:endParaRPr lang="en-US" dirty="0"/>
          </a:p>
        </p:txBody>
      </p:sp>
      <p:pic>
        <p:nvPicPr>
          <p:cNvPr id="2050" name="Picture 2" descr="Earlham Logo K_F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262" y="5105400"/>
            <a:ext cx="4961851" cy="141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600200"/>
            <a:ext cx="7515654" cy="311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3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 Budget – Expenditures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5400" y="1524000"/>
            <a:ext cx="6705599" cy="498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7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Earlham Accomplishments in 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32325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2400" dirty="0"/>
              <a:t>Refinanced the city’s long-term debt to save $628,453 and trim six years of payments</a:t>
            </a:r>
          </a:p>
          <a:p>
            <a:pPr lvl="0"/>
            <a:r>
              <a:rPr lang="en-US" sz="2400" dirty="0"/>
              <a:t>Created and updated job descriptions and initiated annual performance evaluations for all full-time city employees</a:t>
            </a:r>
          </a:p>
          <a:p>
            <a:pPr lvl="0"/>
            <a:r>
              <a:rPr lang="en-US" sz="2400" dirty="0"/>
              <a:t>Launched a redesigned city website </a:t>
            </a:r>
            <a:r>
              <a:rPr lang="en-US" sz="2400" dirty="0" smtClean="0"/>
              <a:t>and </a:t>
            </a:r>
            <a:r>
              <a:rPr lang="en-US" sz="2400" dirty="0"/>
              <a:t>online bill pay service</a:t>
            </a:r>
          </a:p>
          <a:p>
            <a:pPr lvl="0"/>
            <a:r>
              <a:rPr lang="en-US" sz="2400" dirty="0"/>
              <a:t>Completed a Community Infrastructure Program to evaluate infrastructure needs and efficiently allocate funds to address those needs</a:t>
            </a:r>
          </a:p>
          <a:p>
            <a:pPr lvl="0"/>
            <a:r>
              <a:rPr lang="en-US" sz="2400" dirty="0"/>
              <a:t>Enacted a new noise ordinance within the city limits to help keep the peace</a:t>
            </a:r>
          </a:p>
          <a:p>
            <a:pPr lvl="0"/>
            <a:r>
              <a:rPr lang="en-US" sz="2400" dirty="0"/>
              <a:t>Revised the police department schedule to maximize hours on duty and provide coverage during high priority times</a:t>
            </a:r>
          </a:p>
          <a:p>
            <a:pPr lvl="0"/>
            <a:r>
              <a:rPr lang="en-US" sz="2400" dirty="0"/>
              <a:t>Contracted a new vendor for solid waste management services with improved customer service</a:t>
            </a:r>
          </a:p>
          <a:p>
            <a:pPr lvl="0"/>
            <a:r>
              <a:rPr lang="en-US" sz="2400" dirty="0"/>
              <a:t>Hired two city employees:  Utility Billing Clerk and Public Works Assistant </a:t>
            </a:r>
          </a:p>
          <a:p>
            <a:pPr lvl="0"/>
            <a:r>
              <a:rPr lang="en-US" sz="2400" dirty="0"/>
              <a:t>Purchased a new snowplow truck </a:t>
            </a:r>
            <a:r>
              <a:rPr lang="en-US" sz="2400" dirty="0" smtClean="0"/>
              <a:t>and </a:t>
            </a:r>
            <a:r>
              <a:rPr lang="en-US" sz="2400" dirty="0"/>
              <a:t>police cruiser</a:t>
            </a:r>
          </a:p>
          <a:p>
            <a:pPr lvl="0"/>
            <a:r>
              <a:rPr lang="en-US" sz="2400" dirty="0"/>
              <a:t>Extended a sewer main to the south side of town and completed a water main </a:t>
            </a:r>
            <a:r>
              <a:rPr lang="en-US" sz="2400" dirty="0" smtClean="0"/>
              <a:t>project</a:t>
            </a:r>
          </a:p>
          <a:p>
            <a:pPr lvl="0"/>
            <a:r>
              <a:rPr lang="en-US" sz="2400" dirty="0" smtClean="0"/>
              <a:t>Began biweekly column in newspaper on city business</a:t>
            </a:r>
            <a:endParaRPr lang="en-US" sz="2400" dirty="0"/>
          </a:p>
          <a:p>
            <a:pPr marL="0">
              <a:buNone/>
            </a:pPr>
            <a:endParaRPr lang="en-US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Earlham Accomplishments in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32325"/>
          </a:xfrm>
        </p:spPr>
        <p:txBody>
          <a:bodyPr>
            <a:normAutofit/>
          </a:bodyPr>
          <a:lstStyle/>
          <a:p>
            <a:pPr lvl="0"/>
            <a:r>
              <a:rPr lang="en-US" sz="2000" dirty="0" smtClean="0"/>
              <a:t>Hired </a:t>
            </a:r>
            <a:r>
              <a:rPr lang="en-US" sz="2000" dirty="0"/>
              <a:t>two city employees:  Police Officer, Public Works Assistant</a:t>
            </a:r>
          </a:p>
          <a:p>
            <a:pPr lvl="0"/>
            <a:r>
              <a:rPr lang="en-US" sz="2000" dirty="0"/>
              <a:t>Created City of Earlham Facebook page</a:t>
            </a:r>
          </a:p>
          <a:p>
            <a:pPr lvl="0"/>
            <a:r>
              <a:rPr lang="en-US" sz="2000" dirty="0"/>
              <a:t>Installed in-dash cameras in the police vehicles and officer lapel cameras</a:t>
            </a:r>
          </a:p>
          <a:p>
            <a:pPr lvl="0"/>
            <a:r>
              <a:rPr lang="en-US" sz="2000" dirty="0" smtClean="0"/>
              <a:t>Adopted </a:t>
            </a:r>
            <a:r>
              <a:rPr lang="en-US" sz="2000" dirty="0"/>
              <a:t>City of Earlham Emergency Operations Plan to prepare for and respond to both natural and manmade disasters</a:t>
            </a:r>
          </a:p>
          <a:p>
            <a:pPr lvl="0"/>
            <a:r>
              <a:rPr lang="en-US" sz="2000" dirty="0" smtClean="0"/>
              <a:t>Adopted </a:t>
            </a:r>
            <a:r>
              <a:rPr lang="en-US" sz="2000" dirty="0"/>
              <a:t>Official Policies for the Earlham City Council to provide transparent and consistent policies for conducting business and a code of conduct for elected officials</a:t>
            </a:r>
          </a:p>
          <a:p>
            <a:pPr lvl="0"/>
            <a:r>
              <a:rPr lang="en-US" sz="2000" dirty="0"/>
              <a:t>Parking ordinance for business district to balance customers and residents</a:t>
            </a:r>
          </a:p>
          <a:p>
            <a:pPr marL="0"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29228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Earlham Accomplishments in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3232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2000" dirty="0" smtClean="0"/>
              <a:t>Hired </a:t>
            </a:r>
            <a:r>
              <a:rPr lang="en-US" sz="2000" dirty="0"/>
              <a:t>two city employees:  Police Officer, Public Works Assistant</a:t>
            </a:r>
          </a:p>
          <a:p>
            <a:pPr lvl="0"/>
            <a:r>
              <a:rPr lang="en-US" sz="2000" dirty="0" smtClean="0"/>
              <a:t>Completed </a:t>
            </a:r>
            <a:r>
              <a:rPr lang="en-US" sz="2000" dirty="0"/>
              <a:t>interior remodel of City Hall to update and make more efficient use of the space</a:t>
            </a:r>
          </a:p>
          <a:p>
            <a:pPr lvl="0"/>
            <a:r>
              <a:rPr lang="en-US" sz="2000" dirty="0" smtClean="0"/>
              <a:t>Completed </a:t>
            </a:r>
            <a:r>
              <a:rPr lang="en-US" sz="2000" dirty="0"/>
              <a:t>downtown sidewalk and curb replacement project using </a:t>
            </a:r>
            <a:r>
              <a:rPr lang="en-US" sz="2000" dirty="0" smtClean="0"/>
              <a:t>tax increment financing (TIF)</a:t>
            </a:r>
            <a:endParaRPr lang="en-US" sz="2000" dirty="0"/>
          </a:p>
          <a:p>
            <a:pPr lvl="0"/>
            <a:r>
              <a:rPr lang="en-US" sz="2000" dirty="0" smtClean="0"/>
              <a:t>Awarded two Community Development Block Grants (CDBG)</a:t>
            </a:r>
          </a:p>
          <a:p>
            <a:pPr lvl="1"/>
            <a:r>
              <a:rPr lang="en-US" sz="1600" dirty="0" smtClean="0"/>
              <a:t>$191,000 </a:t>
            </a:r>
            <a:r>
              <a:rPr lang="en-US" sz="1600" dirty="0"/>
              <a:t>for water line replacement (requires $193,850 local match</a:t>
            </a:r>
            <a:r>
              <a:rPr lang="en-US" sz="1600" dirty="0" smtClean="0"/>
              <a:t>)</a:t>
            </a:r>
            <a:endParaRPr lang="en-US" sz="1600" dirty="0"/>
          </a:p>
          <a:p>
            <a:pPr lvl="1"/>
            <a:r>
              <a:rPr lang="en-US" sz="1600" dirty="0" smtClean="0"/>
              <a:t>$205,500 </a:t>
            </a:r>
            <a:r>
              <a:rPr lang="en-US" sz="1600" dirty="0"/>
              <a:t>for housing grants (requires $15,000 local match).  SICOG will assist with administering the housing grant program.</a:t>
            </a:r>
          </a:p>
          <a:p>
            <a:pPr lvl="0"/>
            <a:r>
              <a:rPr lang="en-US" sz="2000" dirty="0" smtClean="0"/>
              <a:t>Madison </a:t>
            </a:r>
            <a:r>
              <a:rPr lang="en-US" sz="2000" dirty="0"/>
              <a:t>County Chamber received an Iowa Great Places designation/award in 2014</a:t>
            </a:r>
          </a:p>
          <a:p>
            <a:pPr lvl="1"/>
            <a:r>
              <a:rPr lang="en-US" sz="1600" dirty="0" smtClean="0"/>
              <a:t>Includes </a:t>
            </a:r>
            <a:r>
              <a:rPr lang="en-US" sz="1600" dirty="0"/>
              <a:t>John Wayne Birthplace Trail – map and plaque designations including Earlham sites</a:t>
            </a:r>
          </a:p>
          <a:p>
            <a:pPr lvl="0"/>
            <a:r>
              <a:rPr lang="en-US" sz="2000" dirty="0" smtClean="0"/>
              <a:t>Installed </a:t>
            </a:r>
            <a:r>
              <a:rPr lang="en-US" sz="2000" dirty="0"/>
              <a:t>laptop computers in police vehicles and upgraded police report </a:t>
            </a:r>
            <a:r>
              <a:rPr lang="en-US" sz="2000" dirty="0" smtClean="0"/>
              <a:t>software</a:t>
            </a:r>
          </a:p>
          <a:p>
            <a:pPr lvl="0"/>
            <a:r>
              <a:rPr lang="en-US" sz="2000" dirty="0" smtClean="0"/>
              <a:t>Approved increase in compensation for mayor and city council </a:t>
            </a:r>
          </a:p>
          <a:p>
            <a:pPr lvl="0"/>
            <a:r>
              <a:rPr lang="en-US" sz="2000" dirty="0" smtClean="0"/>
              <a:t>Replaced the roof on the Earlham Public Library and old jail building</a:t>
            </a:r>
            <a:endParaRPr lang="en-US" sz="2000" dirty="0"/>
          </a:p>
          <a:p>
            <a:pPr marL="0"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25766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you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525963"/>
          </a:xfrm>
        </p:spPr>
        <p:txBody>
          <a:bodyPr/>
          <a:lstStyle/>
          <a:p>
            <a:r>
              <a:rPr lang="en-US" dirty="0" smtClean="0"/>
              <a:t>Government impacts your life each &amp; every day:</a:t>
            </a:r>
          </a:p>
          <a:p>
            <a:pPr lvl="1"/>
            <a:r>
              <a:rPr lang="en-US" dirty="0" smtClean="0"/>
              <a:t>Financially:  taxes, fees, tuition, grants/loans</a:t>
            </a:r>
          </a:p>
          <a:p>
            <a:pPr lvl="1"/>
            <a:r>
              <a:rPr lang="en-US" dirty="0" smtClean="0"/>
              <a:t>Quality of life:  health care, food, transportation</a:t>
            </a:r>
          </a:p>
          <a:p>
            <a:pPr lvl="1"/>
            <a:r>
              <a:rPr lang="en-US" dirty="0" smtClean="0"/>
              <a:t>Livelihood:  jobs, minimum wage, workplace safety</a:t>
            </a:r>
          </a:p>
          <a:p>
            <a:pPr lvl="1"/>
            <a:r>
              <a:rPr lang="en-US" dirty="0" smtClean="0"/>
              <a:t>Laws/regulations:  smoking, seat belts, business regulations</a:t>
            </a:r>
          </a:p>
          <a:p>
            <a:r>
              <a:rPr lang="en-US" dirty="0" smtClean="0"/>
              <a:t>What kind of service do you expect?</a:t>
            </a:r>
          </a:p>
          <a:p>
            <a:r>
              <a:rPr lang="en-US" dirty="0" smtClean="0"/>
              <a:t>What type of community do you want to live in?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Qualifications to be Mayor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162"/>
            <a:ext cx="8229600" cy="4525963"/>
          </a:xfrm>
        </p:spPr>
        <p:txBody>
          <a:bodyPr>
            <a:normAutofit/>
          </a:bodyPr>
          <a:lstStyle/>
          <a:p>
            <a:pPr marL="282575" lvl="1" indent="0">
              <a:buNone/>
            </a:pPr>
            <a:r>
              <a:rPr lang="en-US" sz="4000" b="1" dirty="0" smtClean="0"/>
              <a:t>Live in city limits</a:t>
            </a:r>
          </a:p>
          <a:p>
            <a:pPr marL="282575" lvl="1" indent="0">
              <a:buNone/>
            </a:pPr>
            <a:r>
              <a:rPr lang="en-US" sz="4000" b="1" dirty="0" smtClean="0"/>
              <a:t>Eligible to vote (18 or older)</a:t>
            </a:r>
          </a:p>
          <a:p>
            <a:pPr marL="282575" lvl="1" indent="0">
              <a:buNone/>
            </a:pPr>
            <a:r>
              <a:rPr lang="en-US" sz="4000" b="1" dirty="0" smtClean="0"/>
              <a:t>Nomination petition (10 signatures)</a:t>
            </a:r>
          </a:p>
          <a:p>
            <a:pPr marL="282575" lvl="1" indent="0">
              <a:buNone/>
            </a:pPr>
            <a:r>
              <a:rPr lang="en-US" sz="4000" b="1" dirty="0" smtClean="0"/>
              <a:t>Affidavit of candidacy</a:t>
            </a:r>
          </a:p>
          <a:p>
            <a:pPr marL="282575" lvl="1" indent="0">
              <a:buNone/>
            </a:pPr>
            <a:r>
              <a:rPr lang="en-US" sz="4000" b="1" dirty="0" smtClean="0"/>
              <a:t>Nonpartisan election (majority wins)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295400"/>
            <a:ext cx="1982927" cy="133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149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Becoming Mayor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162"/>
            <a:ext cx="8229600" cy="4525963"/>
          </a:xfrm>
        </p:spPr>
        <p:txBody>
          <a:bodyPr>
            <a:normAutofit/>
          </a:bodyPr>
          <a:lstStyle/>
          <a:p>
            <a:pPr marL="282575" lvl="1" indent="0">
              <a:buNone/>
            </a:pPr>
            <a:r>
              <a:rPr lang="en-US" sz="4000" b="1" dirty="0" smtClean="0"/>
              <a:t>Election</a:t>
            </a:r>
          </a:p>
          <a:p>
            <a:pPr marL="282575" lvl="1" indent="0">
              <a:buNone/>
            </a:pPr>
            <a:r>
              <a:rPr lang="en-US" sz="4000" b="1" dirty="0" smtClean="0"/>
              <a:t>Oath of office</a:t>
            </a:r>
          </a:p>
          <a:p>
            <a:pPr marL="282575" lvl="1" indent="0">
              <a:buNone/>
            </a:pPr>
            <a:r>
              <a:rPr lang="en-US" sz="4000" b="1" dirty="0" smtClean="0"/>
              <a:t>Two-year term</a:t>
            </a:r>
          </a:p>
          <a:p>
            <a:pPr marL="282575" lvl="1" indent="0">
              <a:buNone/>
            </a:pPr>
            <a:r>
              <a:rPr lang="en-US" sz="4000" b="1" dirty="0" smtClean="0"/>
              <a:t>Begin in January following election</a:t>
            </a:r>
          </a:p>
          <a:p>
            <a:pPr marL="282575" lvl="1" indent="0">
              <a:buNone/>
            </a:pPr>
            <a:r>
              <a:rPr lang="en-US" sz="4000" b="1" dirty="0" smtClean="0"/>
              <a:t>$1,500/year + $25/ mo. expenses</a:t>
            </a:r>
          </a:p>
          <a:p>
            <a:pPr marL="282575" lvl="1" indent="0">
              <a:buNone/>
            </a:pPr>
            <a:r>
              <a:rPr lang="en-US" sz="4000" b="1" dirty="0" smtClean="0"/>
              <a:t>No vote on city council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1" r="823"/>
          <a:stretch/>
        </p:blipFill>
        <p:spPr>
          <a:xfrm>
            <a:off x="4495800" y="1295400"/>
            <a:ext cx="44196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610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Duties of the Mayor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162"/>
            <a:ext cx="8229600" cy="4525963"/>
          </a:xfrm>
        </p:spPr>
        <p:txBody>
          <a:bodyPr>
            <a:normAutofit/>
          </a:bodyPr>
          <a:lstStyle/>
          <a:p>
            <a:pPr marL="461963" lvl="1" indent="0">
              <a:buNone/>
            </a:pPr>
            <a:r>
              <a:rPr lang="en-US" sz="4000" b="1" dirty="0"/>
              <a:t>Serve as Chief Executive Officer of City Departments</a:t>
            </a:r>
          </a:p>
          <a:p>
            <a:pPr lvl="2"/>
            <a:r>
              <a:rPr lang="en-US" sz="3200" dirty="0"/>
              <a:t>Police Department 			</a:t>
            </a:r>
            <a:endParaRPr lang="en-US" sz="3200" dirty="0" smtClean="0"/>
          </a:p>
          <a:p>
            <a:pPr lvl="2"/>
            <a:r>
              <a:rPr lang="en-US" sz="3200" dirty="0" smtClean="0"/>
              <a:t>Fire Department</a:t>
            </a:r>
            <a:endParaRPr lang="en-US" sz="3200" dirty="0"/>
          </a:p>
          <a:p>
            <a:pPr lvl="2"/>
            <a:r>
              <a:rPr lang="en-US" sz="3200" dirty="0"/>
              <a:t>Public Works </a:t>
            </a:r>
          </a:p>
          <a:p>
            <a:pPr lvl="2"/>
            <a:r>
              <a:rPr lang="en-US" sz="3200" dirty="0" smtClean="0"/>
              <a:t>Library</a:t>
            </a:r>
            <a:r>
              <a:rPr lang="en-US" sz="3200" dirty="0"/>
              <a:t>						</a:t>
            </a:r>
            <a:endParaRPr lang="en-US" sz="3200" dirty="0" smtClean="0"/>
          </a:p>
          <a:p>
            <a:pPr lvl="2"/>
            <a:r>
              <a:rPr lang="en-US" sz="3200" dirty="0" smtClean="0"/>
              <a:t>Parks </a:t>
            </a:r>
            <a:r>
              <a:rPr lang="en-US" sz="3200" dirty="0"/>
              <a:t>&amp; Recreation </a:t>
            </a:r>
            <a:endParaRPr lang="en-US" sz="3200" dirty="0" smtClean="0"/>
          </a:p>
        </p:txBody>
      </p:sp>
      <p:pic>
        <p:nvPicPr>
          <p:cNvPr id="2050" name="Picture 2" descr="https://fbcdn-profile-a.akamaihd.net/hprofile-ak-frc3/c170.50.621.621/s160x160/315357_121476391327676_1773345813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48000"/>
            <a:ext cx="2743200" cy="2743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Duties of the Mayor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162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4000" b="1" dirty="0"/>
              <a:t>Preside over City Council meetings</a:t>
            </a:r>
          </a:p>
          <a:p>
            <a:pPr marL="457200" lvl="1" indent="0">
              <a:buNone/>
            </a:pPr>
            <a:r>
              <a:rPr lang="en-US" sz="4000" b="1" dirty="0"/>
              <a:t>Sign checks from the City</a:t>
            </a:r>
          </a:p>
          <a:p>
            <a:pPr marL="457200" lvl="1" indent="0">
              <a:buNone/>
            </a:pPr>
            <a:r>
              <a:rPr lang="en-US" sz="4000" b="1" dirty="0"/>
              <a:t>Public face </a:t>
            </a:r>
            <a:r>
              <a:rPr lang="en-US" sz="4000" b="1" dirty="0" smtClean="0"/>
              <a:t>and voice of </a:t>
            </a:r>
            <a:r>
              <a:rPr lang="en-US" sz="4000" b="1" dirty="0"/>
              <a:t>our town</a:t>
            </a:r>
          </a:p>
          <a:p>
            <a:pPr lvl="2"/>
            <a:r>
              <a:rPr lang="en-US" sz="3200" dirty="0"/>
              <a:t>Community gatherings, parades, etc.</a:t>
            </a:r>
          </a:p>
          <a:p>
            <a:pPr lvl="2"/>
            <a:r>
              <a:rPr lang="en-US" sz="3200" dirty="0"/>
              <a:t>Receive complaints and ideas for making city </a:t>
            </a:r>
            <a:r>
              <a:rPr lang="en-US" sz="3200" dirty="0" smtClean="0"/>
              <a:t>better</a:t>
            </a:r>
          </a:p>
          <a:p>
            <a:pPr lvl="2"/>
            <a:r>
              <a:rPr lang="en-US" sz="3200" dirty="0" smtClean="0"/>
              <a:t>Protect the city’s image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0446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Duties of the Mayor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92" y="1554163"/>
            <a:ext cx="6034616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143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Duties of the Mayor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162"/>
            <a:ext cx="8229600" cy="4525963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sz="4000" b="1" dirty="0"/>
              <a:t>Make appointments</a:t>
            </a:r>
          </a:p>
          <a:p>
            <a:pPr lvl="2"/>
            <a:r>
              <a:rPr lang="en-US" sz="3200" dirty="0" smtClean="0"/>
              <a:t>Mayor Pro Tem (Jeff Lillie)</a:t>
            </a:r>
          </a:p>
          <a:p>
            <a:pPr lvl="2"/>
            <a:r>
              <a:rPr lang="en-US" sz="3200" dirty="0" smtClean="0"/>
              <a:t>Police Chief (Jason </a:t>
            </a:r>
            <a:r>
              <a:rPr lang="en-US" sz="3200" dirty="0" err="1" smtClean="0"/>
              <a:t>Heimdal</a:t>
            </a:r>
            <a:r>
              <a:rPr lang="en-US" sz="3200" dirty="0" smtClean="0"/>
              <a:t>)</a:t>
            </a:r>
            <a:endParaRPr lang="en-US" sz="3200" dirty="0"/>
          </a:p>
          <a:p>
            <a:pPr lvl="2"/>
            <a:r>
              <a:rPr lang="en-US" sz="3200" dirty="0"/>
              <a:t>Fire Chief </a:t>
            </a:r>
            <a:r>
              <a:rPr lang="en-US" sz="3200" dirty="0" smtClean="0"/>
              <a:t>(Shawn Boyle)</a:t>
            </a:r>
          </a:p>
          <a:p>
            <a:pPr lvl="2"/>
            <a:r>
              <a:rPr lang="en-US" sz="3200" dirty="0" smtClean="0"/>
              <a:t>Rescue </a:t>
            </a:r>
            <a:r>
              <a:rPr lang="en-US" sz="3200" dirty="0"/>
              <a:t>Captain </a:t>
            </a:r>
            <a:r>
              <a:rPr lang="en-US" sz="3200" dirty="0" smtClean="0"/>
              <a:t>(David </a:t>
            </a:r>
            <a:r>
              <a:rPr lang="en-US" sz="3200" dirty="0" err="1" smtClean="0"/>
              <a:t>Hopp</a:t>
            </a:r>
            <a:r>
              <a:rPr lang="en-US" sz="3200" dirty="0" smtClean="0"/>
              <a:t>)</a:t>
            </a:r>
          </a:p>
          <a:p>
            <a:pPr lvl="2"/>
            <a:r>
              <a:rPr lang="en-US" sz="3200" dirty="0" smtClean="0"/>
              <a:t>Library </a:t>
            </a:r>
            <a:r>
              <a:rPr lang="en-US" sz="3200" dirty="0"/>
              <a:t>Board of Trustees</a:t>
            </a:r>
          </a:p>
          <a:p>
            <a:pPr lvl="2"/>
            <a:r>
              <a:rPr lang="en-US" sz="3200" dirty="0"/>
              <a:t>Parks and Recreation Board</a:t>
            </a:r>
          </a:p>
          <a:p>
            <a:pPr lvl="2"/>
            <a:r>
              <a:rPr lang="en-US" sz="3200" dirty="0"/>
              <a:t>Community Center Board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513317"/>
              </p:ext>
            </p:extLst>
          </p:nvPr>
        </p:nvGraphicFramePr>
        <p:xfrm>
          <a:off x="6858000" y="1295400"/>
          <a:ext cx="2032000" cy="2625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r:id="rId4" imgW="2869560" imgH="3707640" progId="">
                  <p:embed/>
                </p:oleObj>
              </mc:Choice>
              <mc:Fallback>
                <p:oleObj r:id="rId4" imgW="2869560" imgH="37076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58000" y="1295400"/>
                        <a:ext cx="2032000" cy="2625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360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 Budget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162"/>
            <a:ext cx="8229600" cy="4525963"/>
          </a:xfrm>
        </p:spPr>
        <p:txBody>
          <a:bodyPr>
            <a:normAutofit/>
          </a:bodyPr>
          <a:lstStyle/>
          <a:p>
            <a:pPr marL="461963" lvl="1" indent="0">
              <a:buNone/>
            </a:pPr>
            <a:r>
              <a:rPr lang="en-US" sz="4000" b="1" dirty="0" smtClean="0"/>
              <a:t>Fiscal year: July 1 – June 30</a:t>
            </a:r>
          </a:p>
          <a:p>
            <a:pPr marL="461963" lvl="1" indent="0">
              <a:buNone/>
            </a:pPr>
            <a:r>
              <a:rPr lang="en-US" sz="4000" b="1" dirty="0" smtClean="0"/>
              <a:t>Revenue: </a:t>
            </a:r>
            <a:r>
              <a:rPr lang="en-US" sz="4000" b="1" dirty="0" smtClean="0"/>
              <a:t>$2.4 </a:t>
            </a:r>
            <a:r>
              <a:rPr lang="en-US" sz="4000" b="1" dirty="0" smtClean="0"/>
              <a:t>Million</a:t>
            </a:r>
          </a:p>
          <a:p>
            <a:pPr marL="461963" lvl="1" indent="0">
              <a:buNone/>
            </a:pPr>
            <a:r>
              <a:rPr lang="en-US" sz="4000" b="1" dirty="0" smtClean="0"/>
              <a:t>Expenditures: </a:t>
            </a:r>
            <a:r>
              <a:rPr lang="en-US" sz="4000" b="1" dirty="0" smtClean="0"/>
              <a:t>$2.3 </a:t>
            </a:r>
            <a:r>
              <a:rPr lang="en-US" sz="4000" b="1" dirty="0" smtClean="0"/>
              <a:t>Million</a:t>
            </a:r>
          </a:p>
          <a:p>
            <a:pPr marL="461963" lvl="1" indent="0">
              <a:buNone/>
            </a:pPr>
            <a:r>
              <a:rPr lang="en-US" sz="4000" b="1" dirty="0" smtClean="0"/>
              <a:t>Ending balance: </a:t>
            </a:r>
            <a:r>
              <a:rPr lang="en-US" sz="4000" b="1" dirty="0" smtClean="0"/>
              <a:t>$758,000</a:t>
            </a:r>
            <a:endParaRPr lang="en-US" sz="4000" b="1" dirty="0" smtClean="0"/>
          </a:p>
          <a:p>
            <a:pPr marL="461963" lvl="1" indent="0">
              <a:buNone/>
            </a:pPr>
            <a:r>
              <a:rPr lang="en-US" sz="4000" b="1" dirty="0" smtClean="0"/>
              <a:t>Millage Rate: $</a:t>
            </a:r>
            <a:r>
              <a:rPr lang="en-US" sz="4000" b="1" dirty="0" smtClean="0"/>
              <a:t>12.00 </a:t>
            </a:r>
            <a:r>
              <a:rPr lang="en-US" sz="4000" b="1" dirty="0" smtClean="0"/>
              <a:t>per $1,000</a:t>
            </a:r>
          </a:p>
          <a:p>
            <a:pPr marL="457200" lvl="1" indent="0">
              <a:buNone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8385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 Budget – Revenue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54162"/>
            <a:ext cx="8001001" cy="4525963"/>
          </a:xfrm>
        </p:spPr>
        <p:txBody>
          <a:bodyPr>
            <a:normAutofit/>
          </a:bodyPr>
          <a:lstStyle/>
          <a:p>
            <a:pPr marL="461963" lvl="1" indent="0">
              <a:buNone/>
            </a:pPr>
            <a:r>
              <a:rPr lang="en-US" sz="4000" b="1" dirty="0" smtClean="0"/>
              <a:t>Property tax levies</a:t>
            </a:r>
          </a:p>
          <a:p>
            <a:pPr marL="461963" lvl="1" indent="0">
              <a:buNone/>
            </a:pPr>
            <a:r>
              <a:rPr lang="en-US" sz="4000" b="1" dirty="0" smtClean="0"/>
              <a:t>Other city taxes, fees, special 			assessments</a:t>
            </a:r>
          </a:p>
          <a:p>
            <a:pPr marL="461963" lvl="1" indent="0">
              <a:buNone/>
            </a:pPr>
            <a:r>
              <a:rPr lang="en-US" sz="4000" b="1" dirty="0" smtClean="0"/>
              <a:t>Charges for Utility Services</a:t>
            </a:r>
          </a:p>
          <a:p>
            <a:pPr marL="461963" lvl="1" indent="0">
              <a:buNone/>
            </a:pPr>
            <a:r>
              <a:rPr lang="en-US" sz="4000" b="1" dirty="0" smtClean="0"/>
              <a:t>Intergovernmental</a:t>
            </a:r>
          </a:p>
          <a:p>
            <a:pPr marL="457200" lvl="1" indent="0">
              <a:buNone/>
            </a:pPr>
            <a:endParaRPr lang="en-US" sz="3600" b="1" dirty="0"/>
          </a:p>
        </p:txBody>
      </p:sp>
      <p:pic>
        <p:nvPicPr>
          <p:cNvPr id="2050" name="Picture 2" descr="http://earlham-ia.org/images/headers/CityImag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7"/>
          <a:stretch/>
        </p:blipFill>
        <p:spPr bwMode="auto">
          <a:xfrm>
            <a:off x="6629400" y="4399818"/>
            <a:ext cx="2286000" cy="222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02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17037</TotalTime>
  <Words>693</Words>
  <Application>Microsoft Office PowerPoint</Application>
  <PresentationFormat>On-screen Show (4:3)</PresentationFormat>
  <Paragraphs>106</Paragraphs>
  <Slides>15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Franklin Gothic Book</vt:lpstr>
      <vt:lpstr>Franklin Gothic Medium</vt:lpstr>
      <vt:lpstr>Wingdings 2</vt:lpstr>
      <vt:lpstr>Trek</vt:lpstr>
      <vt:lpstr>Local Government</vt:lpstr>
      <vt:lpstr>Qualifications to be Mayor</vt:lpstr>
      <vt:lpstr>Becoming Mayor</vt:lpstr>
      <vt:lpstr>Duties of the Mayor</vt:lpstr>
      <vt:lpstr>Duties of the Mayor</vt:lpstr>
      <vt:lpstr>Duties of the Mayor</vt:lpstr>
      <vt:lpstr>Duties of the Mayor</vt:lpstr>
      <vt:lpstr>City Budget Overview</vt:lpstr>
      <vt:lpstr>City Budget – Revenue Sources</vt:lpstr>
      <vt:lpstr>City Budget – Levy rates</vt:lpstr>
      <vt:lpstr>City Budget – Expenditures</vt:lpstr>
      <vt:lpstr>Earlham Accomplishments in 2012</vt:lpstr>
      <vt:lpstr>Earlham Accomplishments in 2013</vt:lpstr>
      <vt:lpstr>Earlham Accomplishments in 2014</vt:lpstr>
      <vt:lpstr>Why Should you care?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Government</dc:title>
  <dc:creator>Dterry</dc:creator>
  <cp:lastModifiedBy>Dusky Terry</cp:lastModifiedBy>
  <cp:revision>85</cp:revision>
  <dcterms:created xsi:type="dcterms:W3CDTF">2010-07-29T16:38:41Z</dcterms:created>
  <dcterms:modified xsi:type="dcterms:W3CDTF">2015-03-10T13:56:15Z</dcterms:modified>
</cp:coreProperties>
</file>